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0" r:id="rId28"/>
    <p:sldId id="281" r:id="rId29"/>
    <p:sldId id="282" r:id="rId30"/>
    <p:sldId id="286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1D856-EE4A-84BC-0A6F-1EC87401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/>
              <a:t>Noch 44 </a:t>
            </a:r>
            <a:r>
              <a:rPr lang="de-DE" dirty="0"/>
              <a:t>Tage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32EB5CD4-FAD5-2B6E-A869-15171BACA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631" y="1745919"/>
            <a:ext cx="6591725" cy="4395857"/>
          </a:xfrm>
        </p:spPr>
      </p:pic>
    </p:spTree>
    <p:extLst>
      <p:ext uri="{BB962C8B-B14F-4D97-AF65-F5344CB8AC3E}">
        <p14:creationId xmlns:p14="http://schemas.microsoft.com/office/powerpoint/2010/main" val="74887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883B8-60C8-AF39-82B5-D119A007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Hotel Agora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4BB276-B051-FDD8-9624-CA9102B58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11 Zimmer für 30 Teilnehmer</a:t>
            </a:r>
          </a:p>
          <a:p>
            <a:pPr marL="0" indent="0">
              <a:buNone/>
            </a:pPr>
            <a:r>
              <a:rPr lang="de-DE" sz="3200" dirty="0"/>
              <a:t>2x Vierbettzimmer</a:t>
            </a:r>
          </a:p>
          <a:p>
            <a:pPr marL="0" indent="0">
              <a:buNone/>
            </a:pPr>
            <a:r>
              <a:rPr lang="de-DE" sz="3200" dirty="0"/>
              <a:t>4x Dreibettzimmer</a:t>
            </a:r>
          </a:p>
          <a:p>
            <a:pPr marL="0" indent="0">
              <a:buNone/>
            </a:pPr>
            <a:r>
              <a:rPr lang="de-DE" sz="3200" dirty="0"/>
              <a:t>5 Doppelzimmer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5C0766-5D97-5D5C-0209-7D0999AB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62" y="2142067"/>
            <a:ext cx="4991838" cy="33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8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B51FC-C4FE-82AE-8DAB-9ABCEEAB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Hotel Agora Lage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264498-3719-6E95-80A5-0031C3F77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075" y="2065867"/>
            <a:ext cx="5953125" cy="4237015"/>
          </a:xfrm>
        </p:spPr>
      </p:pic>
    </p:spTree>
    <p:extLst>
      <p:ext uri="{BB962C8B-B14F-4D97-AF65-F5344CB8AC3E}">
        <p14:creationId xmlns:p14="http://schemas.microsoft.com/office/powerpoint/2010/main" val="301779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6D1CA-3BBC-BC76-8A0C-756963EE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Entfernung Hotels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1926EE0-24ED-8966-A448-07C3092F0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756" y="1683898"/>
            <a:ext cx="5709444" cy="4958202"/>
          </a:xfrm>
        </p:spPr>
      </p:pic>
    </p:spTree>
    <p:extLst>
      <p:ext uri="{BB962C8B-B14F-4D97-AF65-F5344CB8AC3E}">
        <p14:creationId xmlns:p14="http://schemas.microsoft.com/office/powerpoint/2010/main" val="63222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57139-E1A7-848B-8F7B-59A26CFC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Sonntag 28. Juli ca. 16.30 Uhr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B35B3E-59F3-C4B6-B6AE-112F00D2D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Erkundung in der Nähe der Unterkunft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55297559-19D6-5FC1-036F-4CEAB48CA9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dirty="0"/>
              <a:t>Basilica di Santa Maria Maggiore</a:t>
            </a:r>
          </a:p>
          <a:p>
            <a:pPr marL="0" indent="0">
              <a:buNone/>
            </a:pPr>
            <a:r>
              <a:rPr lang="it-IT" sz="2400" b="1" dirty="0"/>
              <a:t>Basilica Del Sacro Cuore Di Gesù</a:t>
            </a:r>
          </a:p>
          <a:p>
            <a:pPr marL="0" indent="0">
              <a:buNone/>
            </a:pPr>
            <a:r>
              <a:rPr lang="it-IT" sz="2400" b="1" dirty="0" err="1"/>
              <a:t>Abendessen</a:t>
            </a:r>
            <a:endParaRPr lang="it-IT" sz="2400" b="1" dirty="0"/>
          </a:p>
          <a:p>
            <a:pPr marL="0" indent="0">
              <a:buNone/>
            </a:pPr>
            <a:r>
              <a:rPr lang="it-IT" sz="2400" b="1" dirty="0" err="1"/>
              <a:t>Kleine</a:t>
            </a:r>
            <a:r>
              <a:rPr lang="it-IT" sz="2400" b="1" dirty="0"/>
              <a:t> </a:t>
            </a:r>
            <a:r>
              <a:rPr lang="it-IT" sz="2400" b="1" dirty="0" err="1"/>
              <a:t>Supermärkte</a:t>
            </a:r>
            <a:endParaRPr lang="it-IT" sz="2400" b="1" dirty="0"/>
          </a:p>
          <a:p>
            <a:pPr marL="0" indent="0">
              <a:buNone/>
            </a:pPr>
            <a:r>
              <a:rPr lang="it-IT" sz="2400" b="1" dirty="0" err="1"/>
              <a:t>Nachtruhe</a:t>
            </a: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71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E1E26EC-06E6-C4F9-0A4D-0458BCBA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Montag 29. Juli 10 Uhr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501E68-B437-E89D-BC4E-CFE4830D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Diözesaner Eröffnungsgottesdienst</a:t>
            </a:r>
          </a:p>
          <a:p>
            <a:pPr marL="0" indent="0">
              <a:buNone/>
            </a:pPr>
            <a:r>
              <a:rPr lang="de-DE" sz="3200" dirty="0"/>
              <a:t>in St. Paul vor den Mauern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57F2B7-21A4-148D-195A-1D3FB66F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96" y="2142067"/>
            <a:ext cx="463600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9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32E79-1A89-DD0C-AB3F-81586980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Montag 29. Juli Weiteres Programm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E0FFD-65C0-38DF-335C-AA9BADEC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de-DE" sz="3800" dirty="0"/>
              <a:t>Fahrt zur Engelsburg und Engelsbrücke, dort Mittagessen:</a:t>
            </a:r>
          </a:p>
          <a:p>
            <a:pPr>
              <a:buFontTx/>
              <a:buChar char="-"/>
            </a:pPr>
            <a:r>
              <a:rPr lang="de-DE" sz="3800" dirty="0"/>
              <a:t>Engelsburg besichtigen mit seinen Geheimgängen (Eintritt unter 18 Jahren frei) oder gleich über die Via della </a:t>
            </a:r>
            <a:r>
              <a:rPr lang="de-DE" sz="3800" dirty="0" err="1"/>
              <a:t>Conciliazione</a:t>
            </a:r>
            <a:r>
              <a:rPr lang="de-DE" sz="3800" dirty="0"/>
              <a:t> in Richtung Vatikan einen Stopp machen beim interaktiven Leonardo da Vinci Museum</a:t>
            </a:r>
          </a:p>
          <a:p>
            <a:pPr>
              <a:buFontTx/>
              <a:buChar char="-"/>
            </a:pPr>
            <a:r>
              <a:rPr lang="de-DE" sz="3800" dirty="0"/>
              <a:t>Besichtigung Petersdom, der Kuppel</a:t>
            </a:r>
          </a:p>
          <a:p>
            <a:pPr>
              <a:buFontTx/>
              <a:buChar char="-"/>
            </a:pPr>
            <a:r>
              <a:rPr lang="de-DE" sz="3800" dirty="0"/>
              <a:t>Trastevere: Künstlerviertel mit Nachtleben, Abendessen</a:t>
            </a:r>
          </a:p>
          <a:p>
            <a:pPr>
              <a:buFontTx/>
              <a:buChar char="-"/>
            </a:pPr>
            <a:r>
              <a:rPr lang="de-DE" sz="3800" dirty="0"/>
              <a:t>Danach Rückkehr Hotel und Nachtruhe</a:t>
            </a:r>
          </a:p>
          <a:p>
            <a:pPr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97776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4C1F4-9395-1702-3276-E0A23A89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Dienstag 30. Juli 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82E957-5253-7F49-436C-F1E1E881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sz="3200" dirty="0"/>
              <a:t>Fahrt zum Park Villa Borghese: Zoologischer Biopark im Herzen Rom mit 200 Tierarten, Bootsverleih usw.; Möglichkeit der Hitze zu entfliehen vor der Papstaudienz</a:t>
            </a:r>
          </a:p>
          <a:p>
            <a:pPr>
              <a:buFontTx/>
              <a:buChar char="-"/>
            </a:pPr>
            <a:r>
              <a:rPr lang="de-DE" sz="3200" dirty="0"/>
              <a:t>Auf dem Weg zur Audienz (ca. 16 Uhr): Via della </a:t>
            </a:r>
            <a:r>
              <a:rPr lang="de-DE" sz="3200" dirty="0" err="1"/>
              <a:t>Conciliazione</a:t>
            </a:r>
            <a:r>
              <a:rPr lang="de-DE" sz="3200" dirty="0"/>
              <a:t> Jugendstelle der Deutschen Bischofskonferenz</a:t>
            </a:r>
          </a:p>
          <a:p>
            <a:pPr marL="0" indent="0">
              <a:buNone/>
            </a:pPr>
            <a:r>
              <a:rPr lang="de-DE" sz="3200" dirty="0"/>
              <a:t>- Papstaudienz, danach Abendessen und Rückkehr ins Hotel</a:t>
            </a:r>
          </a:p>
        </p:txBody>
      </p:sp>
    </p:spTree>
    <p:extLst>
      <p:ext uri="{BB962C8B-B14F-4D97-AF65-F5344CB8AC3E}">
        <p14:creationId xmlns:p14="http://schemas.microsoft.com/office/powerpoint/2010/main" val="273962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1CA39-F8AA-77E6-72E5-A969F5ED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Mittwoch 31. Juli 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C520B-1857-057C-30C4-5BDAAD8D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3200" dirty="0"/>
              <a:t>Bocca della </a:t>
            </a:r>
            <a:r>
              <a:rPr lang="de-DE" sz="3200" dirty="0" err="1"/>
              <a:t>Verita</a:t>
            </a:r>
            <a:r>
              <a:rPr lang="de-DE" sz="3200" dirty="0"/>
              <a:t>, Palatin</a:t>
            </a:r>
          </a:p>
          <a:p>
            <a:pPr>
              <a:buFontTx/>
              <a:buChar char="-"/>
            </a:pPr>
            <a:r>
              <a:rPr lang="de-DE" sz="3200" dirty="0"/>
              <a:t>Besichtigung des Barocken Rom: Piazza Navona, Trevi Brunnen, Spanische Treppe, Via del Corso, Ladenstraße</a:t>
            </a:r>
          </a:p>
          <a:p>
            <a:pPr marL="0" indent="0">
              <a:buNone/>
            </a:pPr>
            <a:r>
              <a:rPr lang="de-DE" sz="3200" dirty="0"/>
              <a:t>- Abendessen in der Innenstadt, Rückkehr ins Hotel, Nachtruhe</a:t>
            </a:r>
          </a:p>
        </p:txBody>
      </p:sp>
    </p:spTree>
    <p:extLst>
      <p:ext uri="{BB962C8B-B14F-4D97-AF65-F5344CB8AC3E}">
        <p14:creationId xmlns:p14="http://schemas.microsoft.com/office/powerpoint/2010/main" val="260926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1804C-FFCD-51D7-926D-73553414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Donnerstag 01. August 10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25111-4B2E-5C36-D2DB-5CF49D734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Diözesaner Abschlussgottesdienst</a:t>
            </a:r>
          </a:p>
          <a:p>
            <a:pPr marL="0" indent="0">
              <a:buNone/>
            </a:pPr>
            <a:r>
              <a:rPr lang="de-DE" sz="3200" dirty="0"/>
              <a:t>im Lateran, die Lateranbasilika gilt</a:t>
            </a:r>
          </a:p>
          <a:p>
            <a:pPr marL="0" indent="0">
              <a:buNone/>
            </a:pPr>
            <a:r>
              <a:rPr lang="de-DE" sz="3200" dirty="0"/>
              <a:t>als die Hauptbasilika Roms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8B905-DACE-A468-54DB-CCECCE8D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39" y="2310633"/>
            <a:ext cx="4968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D895E-D997-1A50-5AED-B53B0777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Donnerstag 01. August ca. 12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C0476A-0870-D5CC-CDCA-B2B0FC9B8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Bustransfer von </a:t>
            </a:r>
          </a:p>
          <a:p>
            <a:pPr marL="0" indent="0">
              <a:buNone/>
            </a:pPr>
            <a:r>
              <a:rPr lang="de-DE" sz="3200" dirty="0"/>
              <a:t>„</a:t>
            </a:r>
            <a:r>
              <a:rPr lang="de-DE" sz="3200" dirty="0" err="1"/>
              <a:t>stazione</a:t>
            </a:r>
            <a:r>
              <a:rPr lang="de-DE" sz="3200" dirty="0"/>
              <a:t> </a:t>
            </a:r>
            <a:r>
              <a:rPr lang="de-DE" sz="3200" dirty="0" err="1"/>
              <a:t>termini</a:t>
            </a:r>
            <a:r>
              <a:rPr lang="de-DE" sz="3200" dirty="0"/>
              <a:t>“</a:t>
            </a:r>
          </a:p>
          <a:p>
            <a:pPr marL="0" indent="0">
              <a:buNone/>
            </a:pPr>
            <a:r>
              <a:rPr lang="de-DE" sz="3200" dirty="0"/>
              <a:t>zum Flughafen</a:t>
            </a:r>
          </a:p>
          <a:p>
            <a:pPr marL="0" indent="0">
              <a:buNone/>
            </a:pPr>
            <a:r>
              <a:rPr lang="de-DE" sz="3200" dirty="0"/>
              <a:t>55 Minuten, Klimaanlage</a:t>
            </a:r>
          </a:p>
          <a:p>
            <a:pPr marL="0" indent="0">
              <a:buNone/>
            </a:pPr>
            <a:r>
              <a:rPr lang="de-DE" sz="3200" dirty="0"/>
              <a:t>WLAN, dort Verpflegung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D79285-7F5C-1BE0-CA81-24D37D10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62" y="2065867"/>
            <a:ext cx="59340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61D856-EE4A-84BC-0A6F-1EC87401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Romwallfahrt der Minis </a:t>
            </a:r>
            <a:br>
              <a:rPr lang="de-DE" dirty="0"/>
            </a:br>
            <a:r>
              <a:rPr lang="de-DE" dirty="0"/>
              <a:t>Schwarzenfeld/</a:t>
            </a:r>
            <a:r>
              <a:rPr lang="de-DE" dirty="0" err="1"/>
              <a:t>Stulln</a:t>
            </a:r>
            <a:br>
              <a:rPr lang="de-DE" dirty="0"/>
            </a:br>
            <a:r>
              <a:rPr lang="de-DE" dirty="0"/>
              <a:t>27. Juli – 1. August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53047D-81DD-2BF2-B512-5F21818E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Das Motto „Mit dir!“ sagt:</a:t>
            </a:r>
          </a:p>
          <a:p>
            <a:pPr marL="0" indent="0">
              <a:buNone/>
            </a:pPr>
            <a:r>
              <a:rPr lang="de-DE" sz="2800" dirty="0"/>
              <a:t>Gott geht mit</a:t>
            </a:r>
          </a:p>
          <a:p>
            <a:pPr marL="0" indent="0">
              <a:buNone/>
            </a:pPr>
            <a:r>
              <a:rPr lang="de-DE" sz="2800" dirty="0"/>
              <a:t>Gott vertraut auf jede/n Einzelne/n</a:t>
            </a:r>
          </a:p>
          <a:p>
            <a:pPr marL="0" indent="0">
              <a:buNone/>
            </a:pPr>
            <a:r>
              <a:rPr lang="de-DE" sz="2800" dirty="0"/>
              <a:t>Wir sind als Gemeinschaft unterwegs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6D8A90-7B13-4EAB-EF62-03C13391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61" y="2255099"/>
            <a:ext cx="2045759" cy="34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6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D6B0B-AAAB-5F8A-0D7E-3CAFE1C3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Donnerstag 01. August 15.25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A34B9D-3E07-5B00-56C4-757D1B56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Abflug in Rom</a:t>
            </a:r>
          </a:p>
          <a:p>
            <a:pPr marL="0" indent="0">
              <a:buNone/>
            </a:pPr>
            <a:r>
              <a:rPr lang="de-DE" sz="3200" dirty="0"/>
              <a:t>LH 1869</a:t>
            </a:r>
          </a:p>
        </p:txBody>
      </p:sp>
      <p:pic>
        <p:nvPicPr>
          <p:cNvPr id="4" name="Bild 1" descr="Lufthansa First Class | Lufthansa">
            <a:extLst>
              <a:ext uri="{FF2B5EF4-FFF2-40B4-BE49-F238E27FC236}">
                <a16:creationId xmlns:a16="http://schemas.microsoft.com/office/drawing/2014/main" id="{6195422E-8591-26E1-C4CC-F6E8233C4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50" y="2281767"/>
            <a:ext cx="7483851" cy="3369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17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A6C2-8308-48C7-6EDB-25DAAD34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Donnerstag 01. August 17.25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650A2A-02D5-ED66-D928-22F7A1FD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Ankunft im München, </a:t>
            </a:r>
          </a:p>
          <a:p>
            <a:pPr marL="0" indent="0">
              <a:buNone/>
            </a:pPr>
            <a:r>
              <a:rPr lang="de-DE" sz="3200" dirty="0"/>
              <a:t>Bustransfer nach </a:t>
            </a:r>
          </a:p>
          <a:p>
            <a:pPr marL="0" indent="0">
              <a:buNone/>
            </a:pPr>
            <a:r>
              <a:rPr lang="de-DE" sz="3200" dirty="0"/>
              <a:t>Schwarzenfeld,</a:t>
            </a:r>
          </a:p>
          <a:p>
            <a:pPr marL="0" indent="0">
              <a:buNone/>
            </a:pPr>
            <a:r>
              <a:rPr lang="de-DE" sz="3200" dirty="0"/>
              <a:t>Ankunft dort ca. 21 Uhr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CA65CF-E22B-4CDB-7874-431C7147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70" y="1726557"/>
            <a:ext cx="60599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1422A-8436-888E-796A-CE90271E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Wissenswertes und </a:t>
            </a:r>
            <a:r>
              <a:rPr lang="de-DE" dirty="0" err="1"/>
              <a:t>tipps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CDA74-FBBF-BECB-6D46-711D60C9B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dirty="0"/>
              <a:t>Regeln für Flüssigkeiten im Handgepäck: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/>
              <a:t>Flüssigkeiten in Behälter mit je 100 Milliliter Volumen füllen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/>
              <a:t>Alle Flüssigkeitsbehälter gehören in einen durchsichtigen, wiederverschließbaren Beutel mit einem Maximalvolumen von einem Liter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/>
              <a:t>Pro Fluggast nur ein Literbeutel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/>
              <a:t>Proviant ist erlaubt</a:t>
            </a:r>
          </a:p>
          <a:p>
            <a:pPr marL="0" indent="0">
              <a:buNone/>
            </a:pP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6FC2B4-CBB0-0BC7-2449-252B5C5D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24" y="4217541"/>
            <a:ext cx="3477086" cy="24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41D37-C00E-252C-4A1A-2CE79D1E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Wissenswertes und Tipps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DE73A-2932-D5B8-BE27-B035615C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dirty="0"/>
              <a:t>Mit der Hitze in Rom umgehen:</a:t>
            </a:r>
          </a:p>
          <a:p>
            <a:pPr>
              <a:buFontTx/>
              <a:buChar char="-"/>
            </a:pPr>
            <a:r>
              <a:rPr lang="de-DE" sz="3200" dirty="0"/>
              <a:t>Viel Trinken (Trinkbrunnen ausreichend vorhanden, außer die barocken Brunnen z. B. </a:t>
            </a:r>
            <a:r>
              <a:rPr lang="de-DE" sz="3200" dirty="0" err="1"/>
              <a:t>Trevibrunnen</a:t>
            </a:r>
            <a:r>
              <a:rPr lang="de-DE" sz="3200" dirty="0"/>
              <a:t>) Plastikflasche oder Thermoflasche erlaubt, faltbare Trinkflaschen laut nächste Folie</a:t>
            </a:r>
          </a:p>
          <a:p>
            <a:pPr>
              <a:buFontTx/>
              <a:buChar char="-"/>
            </a:pPr>
            <a:r>
              <a:rPr lang="de-DE" sz="3200" dirty="0"/>
              <a:t>Sonnencreme genug mitnehmen</a:t>
            </a:r>
          </a:p>
          <a:p>
            <a:pPr>
              <a:buFontTx/>
              <a:buChar char="-"/>
            </a:pPr>
            <a:r>
              <a:rPr lang="de-DE" sz="3200" dirty="0"/>
              <a:t>den Pilgerhut tragen, auch wenn er nicht stylisch sein sollte</a:t>
            </a:r>
          </a:p>
          <a:p>
            <a:pPr>
              <a:buFontTx/>
              <a:buChar char="-"/>
            </a:pPr>
            <a:r>
              <a:rPr lang="de-DE" sz="3200" dirty="0"/>
              <a:t>Taschengeld: laut der Schulung 30 Euro am Tag</a:t>
            </a:r>
          </a:p>
        </p:txBody>
      </p:sp>
    </p:spTree>
    <p:extLst>
      <p:ext uri="{BB962C8B-B14F-4D97-AF65-F5344CB8AC3E}">
        <p14:creationId xmlns:p14="http://schemas.microsoft.com/office/powerpoint/2010/main" val="70919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DB4E1-7A3A-9804-4805-FCFBB5D9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617731C-6507-C3B7-9F31-437E9DAA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739" y="460747"/>
            <a:ext cx="6338522" cy="6210987"/>
          </a:xfrm>
        </p:spPr>
      </p:pic>
    </p:spTree>
    <p:extLst>
      <p:ext uri="{BB962C8B-B14F-4D97-AF65-F5344CB8AC3E}">
        <p14:creationId xmlns:p14="http://schemas.microsoft.com/office/powerpoint/2010/main" val="44147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6C403-8DFB-4339-A610-CE28051D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Wissenwertes</a:t>
            </a:r>
            <a:r>
              <a:rPr lang="de-DE" dirty="0"/>
              <a:t> und Tipps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EDDDCC-3472-7A31-0468-12EFB142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Kleiderordnung in den Kirchen in Rom:</a:t>
            </a:r>
          </a:p>
          <a:p>
            <a:pPr>
              <a:buFontTx/>
              <a:buChar char="-"/>
            </a:pPr>
            <a:r>
              <a:rPr lang="de-DE" sz="3200" dirty="0"/>
              <a:t>Knie, Bauch und Schulter müssen bedeckt sein</a:t>
            </a:r>
          </a:p>
          <a:p>
            <a:pPr marL="0" indent="0">
              <a:buNone/>
            </a:pPr>
            <a:r>
              <a:rPr lang="de-DE" sz="3200" dirty="0"/>
              <a:t>Sicherheitsschleusen bei den Kirchen/Vatikan:</a:t>
            </a:r>
          </a:p>
          <a:p>
            <a:pPr marL="0" indent="0">
              <a:buNone/>
            </a:pPr>
            <a:r>
              <a:rPr lang="de-DE" sz="3200" dirty="0"/>
              <a:t>- keine spitzen Gegenstände, Messer, Nagelfeilen usw. </a:t>
            </a:r>
          </a:p>
        </p:txBody>
      </p:sp>
    </p:spTree>
    <p:extLst>
      <p:ext uri="{BB962C8B-B14F-4D97-AF65-F5344CB8AC3E}">
        <p14:creationId xmlns:p14="http://schemas.microsoft.com/office/powerpoint/2010/main" val="903876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30729-8D2C-322C-0B0A-3815122D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Wissenswertes und Tipps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42183-99BA-6F62-629A-CF86295F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err="1"/>
              <a:t>No</a:t>
            </a:r>
            <a:r>
              <a:rPr lang="de-DE" sz="3200" dirty="0"/>
              <a:t> Go:</a:t>
            </a:r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860D15-9077-8604-49C0-77FB06D5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70" y="2431764"/>
            <a:ext cx="4216717" cy="28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0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3F4DF-01E7-2390-1C84-319604E9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Wissenswertes und Tipps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0E0E4-9C41-8E6B-0CC0-0A986E2F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Go: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40446-6F0B-C538-7862-53C7A865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813983"/>
            <a:ext cx="4305300" cy="4305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02C0D8-9C7E-8498-76E6-04D92CB0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88" y="1604433"/>
            <a:ext cx="3386138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3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37144-319F-F120-C17E-E45ABC8E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Damit wir gut durch die Wallfahrt kommen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952CA6-EF1A-BA87-69CE-D0F2D1A6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de-DE" sz="3200" dirty="0"/>
              <a:t>Alkoholverbot unter 18 Jahren in Italien</a:t>
            </a:r>
          </a:p>
          <a:p>
            <a:pPr>
              <a:buFontTx/>
              <a:buChar char="-"/>
            </a:pPr>
            <a:r>
              <a:rPr lang="de-DE" sz="3200" dirty="0"/>
              <a:t>Quartierverantwortliche:</a:t>
            </a:r>
          </a:p>
          <a:p>
            <a:pPr marL="0" indent="0">
              <a:buNone/>
            </a:pPr>
            <a:r>
              <a:rPr lang="de-DE" sz="3200" dirty="0"/>
              <a:t>Weiblich: Christine Baumer, Sandra Butz, Sarah Koch</a:t>
            </a:r>
          </a:p>
          <a:p>
            <a:pPr marL="0" indent="0">
              <a:buNone/>
            </a:pPr>
            <a:r>
              <a:rPr lang="de-DE" sz="3200" dirty="0"/>
              <a:t>Männlich: Josef Maier, Markus Seefeld, Paul Weiß, Christian </a:t>
            </a:r>
            <a:r>
              <a:rPr lang="de-DE" sz="3200" dirty="0" err="1"/>
              <a:t>Ogu</a:t>
            </a:r>
            <a:endParaRPr lang="de-DE" sz="3200" dirty="0"/>
          </a:p>
          <a:p>
            <a:pPr marL="0" indent="0">
              <a:buNone/>
            </a:pPr>
            <a:r>
              <a:rPr lang="de-DE" sz="3200" dirty="0"/>
              <a:t>GruppenleiterInnen:</a:t>
            </a:r>
          </a:p>
          <a:p>
            <a:pPr marL="0" indent="0">
              <a:buNone/>
            </a:pPr>
            <a:r>
              <a:rPr lang="de-DE" sz="3200" dirty="0"/>
              <a:t>Christine Baumer, Sarah Koch, Lucia Koch, Sandra Butz, Paul Weiß, Michael </a:t>
            </a:r>
            <a:r>
              <a:rPr lang="de-DE" sz="3200" dirty="0" err="1"/>
              <a:t>Bronold</a:t>
            </a:r>
            <a:r>
              <a:rPr lang="de-DE" sz="3200" dirty="0"/>
              <a:t>, Markus Seefeld, Josef Maier, Christian </a:t>
            </a:r>
            <a:r>
              <a:rPr lang="de-DE" sz="3200" dirty="0" err="1"/>
              <a:t>Ogu</a:t>
            </a:r>
            <a:r>
              <a:rPr lang="de-DE" sz="3200" dirty="0"/>
              <a:t>, Heinrich Rosner</a:t>
            </a:r>
          </a:p>
          <a:p>
            <a:pPr marL="0" indent="0">
              <a:buNone/>
            </a:pPr>
            <a:r>
              <a:rPr lang="de-DE" sz="3200" dirty="0"/>
              <a:t>Aufgaben: Aufsicht über eine Kleingruppe z. B. bei der Fahrt mit der Metro</a:t>
            </a:r>
          </a:p>
          <a:p>
            <a:pPr>
              <a:buFontTx/>
              <a:buChar char="-"/>
            </a:pPr>
            <a:r>
              <a:rPr lang="de-DE" sz="3200" dirty="0"/>
              <a:t>Kodex erarbeiten im Sinne des Schutzkonzeptes, Termine im Juli</a:t>
            </a:r>
          </a:p>
          <a:p>
            <a:pPr>
              <a:buFontTx/>
              <a:buChar char="-"/>
            </a:pPr>
            <a:r>
              <a:rPr lang="de-DE" sz="3200" dirty="0"/>
              <a:t>Gesundheitsfragebogen ausgefüllt im Kuvert an der Frau/am </a:t>
            </a:r>
            <a:r>
              <a:rPr lang="de-DE" sz="3200"/>
              <a:t>Mann haben</a:t>
            </a:r>
          </a:p>
        </p:txBody>
      </p:sp>
    </p:spTree>
    <p:extLst>
      <p:ext uri="{BB962C8B-B14F-4D97-AF65-F5344CB8AC3E}">
        <p14:creationId xmlns:p14="http://schemas.microsoft.com/office/powerpoint/2010/main" val="192764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B7142-5365-7C46-CABB-A7045D91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Pilgermaterialien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AAFA7-DD65-D125-A025-A3DB8A5D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de-DE" sz="3200" dirty="0"/>
              <a:t>Pilgerbuch: beinhaltet Lieder für die Gottesdienste und die Papstaudienz</a:t>
            </a:r>
          </a:p>
          <a:p>
            <a:pPr>
              <a:buFontTx/>
              <a:buChar char="-"/>
            </a:pPr>
            <a:r>
              <a:rPr lang="de-DE" sz="3200" dirty="0"/>
              <a:t>Erkennungszeichen Schlauchschal in schwarz-rot-gold: zum Tauschen geeignet</a:t>
            </a:r>
          </a:p>
          <a:p>
            <a:pPr>
              <a:buFontTx/>
              <a:buChar char="-"/>
            </a:pPr>
            <a:r>
              <a:rPr lang="de-DE" sz="3200" dirty="0"/>
              <a:t>Pilgerhut</a:t>
            </a:r>
          </a:p>
          <a:p>
            <a:pPr>
              <a:buFontTx/>
              <a:buChar char="-"/>
            </a:pPr>
            <a:r>
              <a:rPr lang="de-DE" sz="3200" dirty="0"/>
              <a:t>Schlüsselanhänger: zum Tauschen geeignet (siehe erste Folie)</a:t>
            </a:r>
          </a:p>
          <a:p>
            <a:pPr>
              <a:buFontTx/>
              <a:buChar char="-"/>
            </a:pPr>
            <a:r>
              <a:rPr lang="de-DE" sz="3200" dirty="0"/>
              <a:t>Karabiner</a:t>
            </a:r>
          </a:p>
          <a:p>
            <a:pPr>
              <a:buFontTx/>
              <a:buChar char="-"/>
            </a:pPr>
            <a:r>
              <a:rPr lang="de-DE" sz="3200" dirty="0"/>
              <a:t>Festivalbändchen: Eintrittskarte zur Papstaudienz</a:t>
            </a:r>
          </a:p>
        </p:txBody>
      </p:sp>
    </p:spTree>
    <p:extLst>
      <p:ext uri="{BB962C8B-B14F-4D97-AF65-F5344CB8AC3E}">
        <p14:creationId xmlns:p14="http://schemas.microsoft.com/office/powerpoint/2010/main" val="61344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1229A-88B8-B9E4-0DDF-492CEDED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Samstag 27. Juli um 18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65DD3-A190-49DB-9835-6EB6E333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Aussendungsgottesdienst </a:t>
            </a:r>
          </a:p>
          <a:p>
            <a:pPr marL="0" indent="0">
              <a:buNone/>
            </a:pPr>
            <a:r>
              <a:rPr lang="de-DE" sz="3200" dirty="0"/>
              <a:t>in Schwarzenfeld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F31EE7-2FC1-01A6-41C5-E38DF498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6" y="1656645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9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90D7B-296E-EB81-08FB-6711C5E7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Weitere Vorbereitungen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42A81-9E30-DEBA-DCCF-024E370C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dirty="0"/>
              <a:t>- Erste-Hilfe-Kurs am 22. Juni</a:t>
            </a:r>
          </a:p>
          <a:p>
            <a:pPr marL="0" indent="0">
              <a:buNone/>
            </a:pPr>
            <a:r>
              <a:rPr lang="de-DE" sz="3000" dirty="0"/>
              <a:t>von 9-17 Uhr </a:t>
            </a:r>
          </a:p>
          <a:p>
            <a:pPr marL="0" indent="0">
              <a:buNone/>
            </a:pPr>
            <a:r>
              <a:rPr lang="de-DE" sz="3000" dirty="0"/>
              <a:t>- Benefizkonzert mit dem Chören</a:t>
            </a:r>
          </a:p>
          <a:p>
            <a:pPr marL="0" indent="0">
              <a:buNone/>
            </a:pPr>
            <a:r>
              <a:rPr lang="de-DE" sz="3000" dirty="0"/>
              <a:t>der Pfarreiengemeinschaft  </a:t>
            </a:r>
          </a:p>
          <a:p>
            <a:pPr marL="0" indent="0">
              <a:buNone/>
            </a:pPr>
            <a:r>
              <a:rPr lang="de-DE" sz="3000" dirty="0"/>
              <a:t>am 21. Juli um 17 Uhr</a:t>
            </a:r>
          </a:p>
          <a:p>
            <a:pPr marL="0" indent="0">
              <a:buNone/>
            </a:pPr>
            <a:r>
              <a:rPr lang="de-DE" sz="3000" dirty="0"/>
              <a:t>- Ausgabe Pilgermaterial in der Woche vorher</a:t>
            </a:r>
          </a:p>
          <a:p>
            <a:pPr marL="0" indent="0">
              <a:buNone/>
            </a:pPr>
            <a:r>
              <a:rPr lang="de-DE" sz="3000" dirty="0"/>
              <a:t>- Online-Check-In ab 30 Stunden vor Abflug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B8D1FE-7DEC-AD97-D63F-C2469E93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80" y="2333978"/>
            <a:ext cx="29813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7AA18-BCCE-A1A0-82EB-5A5EE906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Deine/Ihre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3E933-FCDD-5306-9910-1E06DB3FF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9600" dirty="0"/>
              <a:t>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338904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DC3D5-D255-FBED-A613-A93B7262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Sonntag 28. Juli ca. 6.30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E7018C-B300-8742-D078-838462C4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Treffpunkt und Abfahrt </a:t>
            </a:r>
          </a:p>
          <a:p>
            <a:pPr marL="0" indent="0">
              <a:buNone/>
            </a:pPr>
            <a:r>
              <a:rPr lang="de-DE" sz="3200" dirty="0"/>
              <a:t>in Schwarzenfeld zum </a:t>
            </a:r>
          </a:p>
          <a:p>
            <a:pPr marL="0" indent="0">
              <a:buNone/>
            </a:pPr>
            <a:r>
              <a:rPr lang="de-DE" sz="3200" dirty="0"/>
              <a:t>Flughafen München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4CFDF7-91D4-936B-4440-3C647A6D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14" y="2065867"/>
            <a:ext cx="60599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40F305A-797A-D9DA-D1AA-BE3451F2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Sonntag 28. Juli 10.25 Uhr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9DF48A-6824-C60A-3497-D0FC0C8D7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Abflug in München</a:t>
            </a:r>
          </a:p>
          <a:p>
            <a:pPr marL="0" indent="0">
              <a:buNone/>
            </a:pPr>
            <a:r>
              <a:rPr lang="de-DE" sz="3200" dirty="0"/>
              <a:t>LH 1874</a:t>
            </a:r>
          </a:p>
        </p:txBody>
      </p:sp>
      <p:pic>
        <p:nvPicPr>
          <p:cNvPr id="9" name="Bild 1" descr="Lufthansa First Class | Lufthansa">
            <a:extLst>
              <a:ext uri="{FF2B5EF4-FFF2-40B4-BE49-F238E27FC236}">
                <a16:creationId xmlns:a16="http://schemas.microsoft.com/office/drawing/2014/main" id="{D9E3AC3A-28E1-4D32-B77B-CEF6DF0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50" y="2281767"/>
            <a:ext cx="7483851" cy="3369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09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5871-F130-F69B-FEF1-90B5A92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Sonntag 28. Juli 11.55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D6DBE-BD89-0FE3-FA3C-A670DE7C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Ankunft in Rom, </a:t>
            </a:r>
          </a:p>
          <a:p>
            <a:pPr marL="0" indent="0">
              <a:buNone/>
            </a:pPr>
            <a:r>
              <a:rPr lang="de-DE" sz="3200" dirty="0"/>
              <a:t>Bustransfer vom Flughafen</a:t>
            </a:r>
          </a:p>
          <a:p>
            <a:pPr marL="0" indent="0">
              <a:buNone/>
            </a:pPr>
            <a:r>
              <a:rPr lang="de-DE" sz="3200" dirty="0"/>
              <a:t>zur „</a:t>
            </a:r>
            <a:r>
              <a:rPr lang="de-DE" sz="3200" dirty="0" err="1"/>
              <a:t>stazione</a:t>
            </a:r>
            <a:r>
              <a:rPr lang="de-DE" sz="3200" dirty="0"/>
              <a:t> </a:t>
            </a:r>
            <a:r>
              <a:rPr lang="de-DE" sz="3200" dirty="0" err="1"/>
              <a:t>termini</a:t>
            </a:r>
            <a:r>
              <a:rPr lang="de-DE" sz="3200" dirty="0"/>
              <a:t>“</a:t>
            </a:r>
          </a:p>
          <a:p>
            <a:pPr marL="0" indent="0">
              <a:buNone/>
            </a:pPr>
            <a:r>
              <a:rPr lang="de-DE" sz="3200" dirty="0"/>
              <a:t>55 Minuten, Klimaanlage</a:t>
            </a:r>
          </a:p>
          <a:p>
            <a:pPr marL="0" indent="0">
              <a:buNone/>
            </a:pPr>
            <a:r>
              <a:rPr lang="de-DE" sz="3200" dirty="0"/>
              <a:t>WLAN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055F38-4BFC-28D1-88C3-A4653417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62" y="2065867"/>
            <a:ext cx="59340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2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EC24A-118A-0301-F8F7-98B94773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Sonntag 28. Juli ca. 15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8036F-C5AB-3529-DCB4-2A984E0D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Ankunft in den Hotels:</a:t>
            </a:r>
          </a:p>
          <a:p>
            <a:pPr marL="0" indent="0">
              <a:buNone/>
            </a:pPr>
            <a:r>
              <a:rPr lang="de-DE" sz="3200" dirty="0"/>
              <a:t>Hotel Rimini und Agora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77DAEE-FBE3-FCC4-3A82-EE19DD39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00" y="2142067"/>
            <a:ext cx="3017500" cy="22542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FF4278-DB08-98F0-B53F-D0562061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9" y="1948392"/>
            <a:ext cx="318294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E34B8-50EC-737C-E7EC-96F3EB03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Hotel Rimini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19E115-E002-865D-C609-8E402A13E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8 Zimmer für 18 Teilnehmer</a:t>
            </a:r>
          </a:p>
          <a:p>
            <a:pPr marL="0" indent="0">
              <a:buNone/>
            </a:pPr>
            <a:r>
              <a:rPr lang="de-DE" sz="3200" dirty="0"/>
              <a:t>2x Dreibettzimmer</a:t>
            </a:r>
          </a:p>
          <a:p>
            <a:pPr marL="0" indent="0">
              <a:buNone/>
            </a:pPr>
            <a:r>
              <a:rPr lang="de-DE" sz="3200" dirty="0"/>
              <a:t>6x Doppelzimmer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F25A84-8EF9-35ED-C848-AD5AC3C9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1875895"/>
            <a:ext cx="55753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4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E7520-B4FC-4B4C-92C4-B2C31249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Hotel Rimini </a:t>
            </a:r>
            <a:r>
              <a:rPr lang="de-DE" dirty="0" err="1"/>
              <a:t>LAge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154717D-C7A5-ADC2-F697-4D28787B4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801" y="1709737"/>
            <a:ext cx="6311900" cy="4779559"/>
          </a:xfrm>
        </p:spPr>
      </p:pic>
    </p:spTree>
    <p:extLst>
      <p:ext uri="{BB962C8B-B14F-4D97-AF65-F5344CB8AC3E}">
        <p14:creationId xmlns:p14="http://schemas.microsoft.com/office/powerpoint/2010/main" val="380767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{5372F5EC-280D-469D-ABBD-B980BECF3FA6}tf03457452</Template>
  <TotalTime>0</TotalTime>
  <Words>763</Words>
  <Application>Microsoft Office PowerPoint</Application>
  <PresentationFormat>Breitbild</PresentationFormat>
  <Paragraphs>129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Himmel</vt:lpstr>
      <vt:lpstr>Noch 44 Tage</vt:lpstr>
      <vt:lpstr>Romwallfahrt der Minis  Schwarzenfeld/Stulln 27. Juli – 1. August</vt:lpstr>
      <vt:lpstr>Samstag 27. Juli um 18 Uhr</vt:lpstr>
      <vt:lpstr>Sonntag 28. Juli ca. 6.30 Uhr</vt:lpstr>
      <vt:lpstr>Sonntag 28. Juli 10.25 Uhr</vt:lpstr>
      <vt:lpstr>Sonntag 28. Juli 11.55 Uhr</vt:lpstr>
      <vt:lpstr>Sonntag 28. Juli ca. 15 Uhr</vt:lpstr>
      <vt:lpstr>Hotel Rimini</vt:lpstr>
      <vt:lpstr>Hotel Rimini LAge</vt:lpstr>
      <vt:lpstr>Hotel Agora</vt:lpstr>
      <vt:lpstr>Hotel Agora Lage</vt:lpstr>
      <vt:lpstr>Entfernung Hotels</vt:lpstr>
      <vt:lpstr>Sonntag 28. Juli ca. 16.30 Uhr</vt:lpstr>
      <vt:lpstr>Montag 29. Juli 10 Uhr</vt:lpstr>
      <vt:lpstr>Montag 29. Juli Weiteres Programm </vt:lpstr>
      <vt:lpstr>Dienstag 30. Juli Programm</vt:lpstr>
      <vt:lpstr>Mittwoch 31. Juli Programm</vt:lpstr>
      <vt:lpstr>Donnerstag 01. August 10 Uhr</vt:lpstr>
      <vt:lpstr>Donnerstag 01. August ca. 12 Uhr</vt:lpstr>
      <vt:lpstr>Donnerstag 01. August 15.25 Uhr</vt:lpstr>
      <vt:lpstr>Donnerstag 01. August 17.25 Uhr</vt:lpstr>
      <vt:lpstr>Wissenswertes und tipps</vt:lpstr>
      <vt:lpstr>Wissenswertes und Tipps</vt:lpstr>
      <vt:lpstr>PowerPoint-Präsentation</vt:lpstr>
      <vt:lpstr>Wissenwertes und Tipps</vt:lpstr>
      <vt:lpstr>Wissenswertes und Tipps</vt:lpstr>
      <vt:lpstr>Wissenswertes und Tipps</vt:lpstr>
      <vt:lpstr>Damit wir gut durch die Wallfahrt kommen</vt:lpstr>
      <vt:lpstr>Pilgermaterialien</vt:lpstr>
      <vt:lpstr>Weitere Vorbereitungen</vt:lpstr>
      <vt:lpstr>Deine/Ihre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Romwallfahrt der Minis  Schwarzenfeld/Stulln 27. Juli – 1. August</dc:title>
  <dc:creator>Markus Seefeld</dc:creator>
  <cp:lastModifiedBy>Markus Seefeld</cp:lastModifiedBy>
  <cp:revision>12</cp:revision>
  <dcterms:created xsi:type="dcterms:W3CDTF">2024-05-31T13:36:15Z</dcterms:created>
  <dcterms:modified xsi:type="dcterms:W3CDTF">2024-06-12T16:50:13Z</dcterms:modified>
</cp:coreProperties>
</file>